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4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748272"/>
            <a:ext cx="12191695" cy="109728"/>
          </a:xfrm>
          <a:prstGeom prst="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emendikdasmen_official.png"/>
          <p:cNvPicPr>
            <a:picLocks noChangeAspect="1"/>
          </p:cNvPicPr>
          <p:nvPr/>
        </p:nvPicPr>
        <p:blipFill>
          <a:blip r:embed="rId2"/>
          <a:stretch>
            <a:fillRect/>
          </a:stretch>
        </p:blipFill>
        <p:spPr>
          <a:xfrm>
            <a:off x="3971513" y="1005840"/>
            <a:ext cx="4247341" cy="804672"/>
          </a:xfrm>
          <a:prstGeom prst="rect">
            <a:avLst/>
          </a:prstGeom>
        </p:spPr>
      </p:pic>
      <p:sp>
        <p:nvSpPr>
          <p:cNvPr id="6" name="TextBox 5"/>
          <p:cNvSpPr txBox="1"/>
          <p:nvPr/>
        </p:nvSpPr>
        <p:spPr>
          <a:xfrm>
            <a:off x="914400" y="2057400"/>
            <a:ext cx="10362895" cy="3840480"/>
          </a:xfrm>
          <a:prstGeom prst="rect">
            <a:avLst/>
          </a:prstGeom>
          <a:noFill/>
        </p:spPr>
        <p:txBody>
          <a:bodyPr wrap="square">
            <a:spAutoFit/>
          </a:bodyPr>
          <a:lstStyle/>
          <a:p>
            <a:pPr algn="ctr">
              <a:defRPr sz="1200" b="1">
                <a:solidFill>
                  <a:srgbClr val="F5A623"/>
                </a:solidFill>
              </a:defRPr>
            </a:pPr>
            <a:r>
              <a:t>DIREKTORAT SEKOLAH MENENGAH PERTAMA</a:t>
            </a:r>
          </a:p>
          <a:p>
            <a:pPr algn="ctr">
              <a:defRPr sz="2800" b="1">
                <a:solidFill>
                  <a:srgbClr val="FFFFFF"/>
                </a:solidFill>
              </a:defRPr>
            </a:pPr>
            <a:r>
              <a:t>PANDUAN RESMI PESERTA PELATIHAN DARING</a:t>
            </a:r>
          </a:p>
          <a:p>
            <a:pPr algn="ctr">
              <a:defRPr sz="1550" b="1">
                <a:solidFill>
                  <a:srgbClr val="38BDF8"/>
                </a:solidFill>
              </a:defRPr>
            </a:pPr>
            <a:r>
              <a:t>BIMBINGAN TEKNIS PENINGKATAN KUALITAS ADMIN SATUAN PENDIDIKAN DAN DINAS PENDIDIKAN</a:t>
            </a:r>
          </a:p>
          <a:p>
            <a:pPr algn="ctr">
              <a:defRPr sz="1350" b="1">
                <a:solidFill>
                  <a:srgbClr val="F5A623"/>
                </a:solidFill>
              </a:defRPr>
            </a:pPr>
            <a:r>
              <a:t>Terkait Validasi Data Peserta Didik untuk Menunjang eRapor, Ijazah, dan Penyetaraan Ijazah (22 JP)</a:t>
            </a:r>
          </a:p>
          <a:p>
            <a:pPr algn="ctr">
              <a:defRPr sz="1150">
                <a:solidFill>
                  <a:srgbClr val="94A3B8"/>
                </a:solidFill>
              </a:defRPr>
            </a:pPr>
            <a:r>
              <a:t>Alur Login  •  Ubah Nama Profil  •  Ganti Kata Sandi  •  Pengerjaan Modul 1–4  •  Unduh Sertifikat</a:t>
            </a:r>
          </a:p>
        </p:txBody>
      </p:sp>
      <p:sp>
        <p:nvSpPr>
          <p:cNvPr id="7" name="Rounded Rectangle 6"/>
          <p:cNvSpPr/>
          <p:nvPr/>
        </p:nvSpPr>
        <p:spPr>
          <a:xfrm>
            <a:off x="4114800" y="5577840"/>
            <a:ext cx="3962095" cy="502920"/>
          </a:xfrm>
          <a:prstGeom prst="roundRect">
            <a:avLst/>
          </a:prstGeom>
          <a:solidFill>
            <a:srgbClr val="061F38"/>
          </a:solidFill>
          <a:ln w="19050">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Portal LMS Moodle: https://lms.edukasidata.id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0"/>
          </a:xfrm>
          <a:prstGeom prst="rect">
            <a:avLst/>
          </a:prstGeom>
          <a:solidFill>
            <a:srgbClr val="04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060704"/>
            <a:ext cx="12191695"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emendikdasmen_official.png"/>
          <p:cNvPicPr>
            <a:picLocks noChangeAspect="1"/>
          </p:cNvPicPr>
          <p:nvPr/>
        </p:nvPicPr>
        <p:blipFill>
          <a:blip r:embed="rId2"/>
          <a:stretch>
            <a:fillRect/>
          </a:stretch>
        </p:blipFill>
        <p:spPr>
          <a:xfrm>
            <a:off x="731520" y="292608"/>
            <a:ext cx="2509792" cy="475488"/>
          </a:xfrm>
          <a:prstGeom prst="rect">
            <a:avLst/>
          </a:prstGeom>
        </p:spPr>
      </p:pic>
      <p:sp>
        <p:nvSpPr>
          <p:cNvPr id="6" name="Rectangle 5"/>
          <p:cNvSpPr/>
          <p:nvPr/>
        </p:nvSpPr>
        <p:spPr>
          <a:xfrm>
            <a:off x="3520440" y="219456"/>
            <a:ext cx="18288" cy="621792"/>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703320" y="182880"/>
            <a:ext cx="6492240" cy="713232"/>
          </a:xfrm>
          <a:prstGeom prst="rect">
            <a:avLst/>
          </a:prstGeom>
          <a:noFill/>
        </p:spPr>
        <p:txBody>
          <a:bodyPr wrap="square" lIns="0" tIns="0" rIns="0" bIns="0">
            <a:spAutoFit/>
          </a:bodyPr>
          <a:lstStyle/>
          <a:p>
            <a:pPr>
              <a:defRPr sz="950" b="1">
                <a:solidFill>
                  <a:srgbClr val="F5A623"/>
                </a:solidFill>
              </a:defRPr>
            </a:pPr>
            <a:r>
              <a:t>KEMENTERIAN PENDIDIKAN DASAR DAN MENENGAH RI</a:t>
            </a:r>
          </a:p>
          <a:p>
            <a:pPr>
              <a:defRPr sz="1200" b="1">
                <a:solidFill>
                  <a:srgbClr val="FFFFFF"/>
                </a:solidFill>
              </a:defRPr>
            </a:pPr>
            <a:r>
              <a:t>PANDUAN RESMI PESERTA BIMTEK LMS MOODLE</a:t>
            </a:r>
          </a:p>
          <a:p>
            <a:pPr>
              <a:defRPr sz="900">
                <a:solidFill>
                  <a:srgbClr val="38BDF8"/>
                </a:solidFill>
              </a:defRPr>
            </a:pPr>
            <a:r>
              <a:t>Portal Pembelajaran Mandiri: https://lms.edukasidata.id</a:t>
            </a:r>
          </a:p>
        </p:txBody>
      </p:sp>
      <p:sp>
        <p:nvSpPr>
          <p:cNvPr id="8" name="Rounded Rectangle 7"/>
          <p:cNvSpPr/>
          <p:nvPr/>
        </p:nvSpPr>
        <p:spPr>
          <a:xfrm>
            <a:off x="10424160" y="347472"/>
            <a:ext cx="1143000" cy="384048"/>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lIns="0" tIns="0" rIns="0" bIns="0"/>
          <a:lstStyle/>
          <a:p>
            <a:pPr algn="ctr">
              <a:defRPr sz="1000" b="1">
                <a:solidFill>
                  <a:srgbClr val="FFFFFF"/>
                </a:solidFill>
              </a:defRPr>
            </a:pPr>
            <a:r>
              <a:t>SLIDE 2/6</a:t>
            </a:r>
          </a:p>
        </p:txBody>
      </p:sp>
      <p:sp>
        <p:nvSpPr>
          <p:cNvPr id="9" name="TextBox 8"/>
          <p:cNvSpPr txBox="1"/>
          <p:nvPr/>
        </p:nvSpPr>
        <p:spPr>
          <a:xfrm>
            <a:off x="731520" y="1325880"/>
            <a:ext cx="5394960" cy="5120640"/>
          </a:xfrm>
          <a:prstGeom prst="rect">
            <a:avLst/>
          </a:prstGeom>
          <a:noFill/>
        </p:spPr>
        <p:txBody>
          <a:bodyPr wrap="square">
            <a:spAutoFit/>
          </a:bodyPr>
          <a:lstStyle/>
          <a:p>
            <a:pPr>
              <a:defRPr sz="1050" b="1">
                <a:solidFill>
                  <a:srgbClr val="0078C8"/>
                </a:solidFill>
              </a:defRPr>
            </a:pPr>
            <a:r>
              <a:t>TAHAP 1 • AKSES &amp; AUTENTIKASI</a:t>
            </a:r>
          </a:p>
          <a:p>
            <a:pPr>
              <a:defRPr sz="1900" b="1">
                <a:solidFill>
                  <a:srgbClr val="0F172A"/>
                </a:solidFill>
              </a:defRPr>
            </a:pPr>
            <a:r>
              <a:t>Masuk ke LMS Bimtek Direktorat SMP</a:t>
            </a:r>
          </a:p>
          <a:p>
            <a:pPr>
              <a:defRPr sz="1050">
                <a:solidFill>
                  <a:srgbClr val="475569"/>
                </a:solidFill>
              </a:defRPr>
            </a:pPr>
            <a:r>
              <a:t>Buka peramban (Google Chrome, Microsoft Edge, atau Mozilla Firefox) pada laptop atau komputer, lalu akses portal resmi bimtek:</a:t>
            </a:r>
          </a:p>
        </p:txBody>
      </p:sp>
      <p:sp>
        <p:nvSpPr>
          <p:cNvPr id="10" name="Rounded Rectangle 9"/>
          <p:cNvSpPr/>
          <p:nvPr/>
        </p:nvSpPr>
        <p:spPr>
          <a:xfrm>
            <a:off x="731520" y="2697480"/>
            <a:ext cx="5394960" cy="420624"/>
          </a:xfrm>
          <a:prstGeom prst="roundRect">
            <a:avLst/>
          </a:prstGeom>
          <a:solidFill>
            <a:srgbClr val="061F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50" b="1">
                <a:solidFill>
                  <a:srgbClr val="38BDF8"/>
                </a:solidFill>
              </a:defRPr>
            </a:pPr>
            <a:r>
              <a:t>https://lms.edukasidata.id/login/index.php</a:t>
            </a:r>
          </a:p>
        </p:txBody>
      </p:sp>
      <p:sp>
        <p:nvSpPr>
          <p:cNvPr id="11" name="TextBox 10"/>
          <p:cNvSpPr txBox="1"/>
          <p:nvPr/>
        </p:nvSpPr>
        <p:spPr>
          <a:xfrm>
            <a:off x="731520" y="3200400"/>
            <a:ext cx="5394960" cy="320040"/>
          </a:xfrm>
          <a:prstGeom prst="rect">
            <a:avLst/>
          </a:prstGeom>
          <a:noFill/>
        </p:spPr>
        <p:txBody>
          <a:bodyPr wrap="none">
            <a:spAutoFit/>
          </a:bodyPr>
          <a:lstStyle/>
          <a:p>
            <a:pPr>
              <a:defRPr sz="1100" b="1">
                <a:solidFill>
                  <a:srgbClr val="F5A623"/>
                </a:solidFill>
              </a:defRPr>
            </a:pPr>
            <a:r>
              <a:t>Format Kredensial Login Resmi Peserta:</a:t>
            </a:r>
          </a:p>
        </p:txBody>
      </p:sp>
      <p:sp>
        <p:nvSpPr>
          <p:cNvPr id="12" name="Rounded Rectangle 11"/>
          <p:cNvSpPr/>
          <p:nvPr/>
        </p:nvSpPr>
        <p:spPr>
          <a:xfrm>
            <a:off x="731520" y="3566160"/>
            <a:ext cx="5394960" cy="1188720"/>
          </a:xfrm>
          <a:prstGeom prst="roundRect">
            <a:avLst/>
          </a:prstGeom>
          <a:solidFill>
            <a:srgbClr val="FFFFFF"/>
          </a:solidFill>
          <a:ln w="19050">
            <a:solidFill>
              <a:srgbClr val="0078C8"/>
            </a:solidFill>
          </a:ln>
        </p:spPr>
        <p:style>
          <a:lnRef idx="1">
            <a:schemeClr val="accent1"/>
          </a:lnRef>
          <a:fillRef idx="3">
            <a:schemeClr val="accent1"/>
          </a:fillRef>
          <a:effectRef idx="2">
            <a:schemeClr val="accent1"/>
          </a:effectRef>
          <a:fontRef idx="minor">
            <a:schemeClr val="lt1"/>
          </a:fontRef>
        </p:style>
        <p:txBody>
          <a:bodyPr rtlCol="0" anchor="ctr" wrap="square" lIns="201168" tIns="109728"/>
          <a:lstStyle/>
          <a:p>
            <a:pPr algn="l">
              <a:defRPr sz="1000" b="1">
                <a:solidFill>
                  <a:srgbClr val="0078C8"/>
                </a:solidFill>
              </a:defRPr>
            </a:pPr>
            <a:r>
              <a:t>[A] Akun Admin Satuan Pendidikan (Sekolah):</a:t>
            </a:r>
          </a:p>
          <a:p>
            <a:pPr algn="l">
              <a:defRPr sz="950">
                <a:solidFill>
                  <a:srgbClr val="0F172A"/>
                </a:solidFill>
              </a:defRPr>
            </a:pPr>
            <a:r>
              <a:t>• Username / Email : npsn@edukasidata.id  (cth: 20501234@edukasidata.id)</a:t>
            </a:r>
            <a:br/>
            <a:r>
              <a:t>• Kata Sandi Awal    : npsn  (8 digit nomor NPSN, cth: 20501234)</a:t>
            </a:r>
          </a:p>
        </p:txBody>
      </p:sp>
      <p:sp>
        <p:nvSpPr>
          <p:cNvPr id="13" name="Rounded Rectangle 12"/>
          <p:cNvSpPr/>
          <p:nvPr/>
        </p:nvSpPr>
        <p:spPr>
          <a:xfrm>
            <a:off x="731520" y="4892040"/>
            <a:ext cx="5394960" cy="1188720"/>
          </a:xfrm>
          <a:prstGeom prst="roundRect">
            <a:avLst/>
          </a:prstGeom>
          <a:solidFill>
            <a:srgbClr val="FFFFFF"/>
          </a:solidFill>
          <a:ln w="19050">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wrap="square" lIns="201168" tIns="109728"/>
          <a:lstStyle/>
          <a:p>
            <a:pPr algn="l">
              <a:defRPr sz="1000" b="1">
                <a:solidFill>
                  <a:srgbClr val="F5A623"/>
                </a:solidFill>
              </a:defRPr>
            </a:pPr>
            <a:r>
              <a:t>[B] Akun Admin Dinas Pendidikan Kab/Kota:</a:t>
            </a:r>
          </a:p>
          <a:p>
            <a:pPr algn="l">
              <a:defRPr sz="950">
                <a:solidFill>
                  <a:srgbClr val="0F172A"/>
                </a:solidFill>
              </a:defRPr>
            </a:pPr>
            <a:r>
              <a:t>• Username / Email : kodedinas@edukasidata.id  (cth: dinas0501@edukasidata.id)</a:t>
            </a:r>
            <a:br/>
            <a:r>
              <a:t>• Kata Sandi Awal    : kodedinas  (cth: dinas0501)</a:t>
            </a:r>
          </a:p>
        </p:txBody>
      </p:sp>
      <p:sp>
        <p:nvSpPr>
          <p:cNvPr id="14" name="Rounded Rectangle 13"/>
          <p:cNvSpPr/>
          <p:nvPr/>
        </p:nvSpPr>
        <p:spPr>
          <a:xfrm>
            <a:off x="6583680" y="1325880"/>
            <a:ext cx="4846320" cy="5120640"/>
          </a:xfrm>
          <a:prstGeom prst="roundRect">
            <a:avLst/>
          </a:prstGeom>
          <a:solidFill>
            <a:srgbClr val="FFFFFF"/>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kemendikdasmen_official.png"/>
          <p:cNvPicPr>
            <a:picLocks noChangeAspect="1"/>
          </p:cNvPicPr>
          <p:nvPr/>
        </p:nvPicPr>
        <p:blipFill>
          <a:blip r:embed="rId2"/>
          <a:stretch>
            <a:fillRect/>
          </a:stretch>
        </p:blipFill>
        <p:spPr>
          <a:xfrm>
            <a:off x="7920532" y="1554480"/>
            <a:ext cx="2171936" cy="411480"/>
          </a:xfrm>
          <a:prstGeom prst="rect">
            <a:avLst/>
          </a:prstGeom>
        </p:spPr>
      </p:pic>
      <p:sp>
        <p:nvSpPr>
          <p:cNvPr id="16" name="TextBox 15"/>
          <p:cNvSpPr txBox="1"/>
          <p:nvPr/>
        </p:nvSpPr>
        <p:spPr>
          <a:xfrm>
            <a:off x="6675120" y="2029968"/>
            <a:ext cx="4663440" cy="640080"/>
          </a:xfrm>
          <a:prstGeom prst="rect">
            <a:avLst/>
          </a:prstGeom>
          <a:noFill/>
        </p:spPr>
        <p:txBody>
          <a:bodyPr wrap="square">
            <a:spAutoFit/>
          </a:bodyPr>
          <a:lstStyle/>
          <a:p>
            <a:pPr algn="ctr">
              <a:defRPr sz="1200" b="1">
                <a:solidFill>
                  <a:srgbClr val="0078C8"/>
                </a:solidFill>
              </a:defRPr>
            </a:pPr>
            <a:r>
              <a:t>LMS BIMTEK DIREKTORAT SMP</a:t>
            </a:r>
          </a:p>
          <a:p>
            <a:pPr algn="ctr">
              <a:defRPr sz="850" b="1">
                <a:solidFill>
                  <a:srgbClr val="F5A623"/>
                </a:solidFill>
              </a:defRPr>
            </a:pPr>
            <a:r>
              <a:t>KEMENTERIAN PENDIDIKAN DASAR DAN MENENGAH</a:t>
            </a:r>
          </a:p>
        </p:txBody>
      </p:sp>
      <p:sp>
        <p:nvSpPr>
          <p:cNvPr id="17" name="Rounded Rectangle 16"/>
          <p:cNvSpPr/>
          <p:nvPr/>
        </p:nvSpPr>
        <p:spPr>
          <a:xfrm>
            <a:off x="6903720" y="2743200"/>
            <a:ext cx="4206240" cy="658368"/>
          </a:xfrm>
          <a:prstGeom prst="roundRect">
            <a:avLst/>
          </a:prstGeom>
          <a:solidFill>
            <a:srgbClr val="F8FAFC"/>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475569"/>
                </a:solidFill>
              </a:defRPr>
            </a:pPr>
            <a:r>
              <a:t>NAMA PENGGUNA ATAU ALAMAT EMAIL</a:t>
            </a:r>
          </a:p>
          <a:p>
            <a:pPr algn="l">
              <a:defRPr sz="1000" b="1">
                <a:solidFill>
                  <a:srgbClr val="0F172A"/>
                </a:solidFill>
              </a:defRPr>
            </a:pPr>
            <a:r>
              <a:t>20501234@edukasidata.id</a:t>
            </a:r>
          </a:p>
        </p:txBody>
      </p:sp>
      <p:sp>
        <p:nvSpPr>
          <p:cNvPr id="18" name="Rounded Rectangle 17"/>
          <p:cNvSpPr/>
          <p:nvPr/>
        </p:nvSpPr>
        <p:spPr>
          <a:xfrm>
            <a:off x="6903720" y="3547872"/>
            <a:ext cx="4206240" cy="658368"/>
          </a:xfrm>
          <a:prstGeom prst="roundRect">
            <a:avLst/>
          </a:prstGeom>
          <a:solidFill>
            <a:srgbClr val="F8FAFC"/>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475569"/>
                </a:solidFill>
              </a:defRPr>
            </a:pPr>
            <a:r>
              <a:t>KATA SANDI (PASSWORD AWAL)</a:t>
            </a:r>
          </a:p>
          <a:p>
            <a:pPr algn="l">
              <a:defRPr sz="1000" b="1">
                <a:solidFill>
                  <a:srgbClr val="94A3B8"/>
                </a:solidFill>
              </a:defRPr>
            </a:pPr>
            <a:r>
              <a:t>••••••••  (20501234)</a:t>
            </a:r>
          </a:p>
        </p:txBody>
      </p:sp>
      <p:sp>
        <p:nvSpPr>
          <p:cNvPr id="19" name="Rounded Rectangle 18"/>
          <p:cNvSpPr/>
          <p:nvPr/>
        </p:nvSpPr>
        <p:spPr>
          <a:xfrm>
            <a:off x="6903720" y="4389120"/>
            <a:ext cx="4206240" cy="502920"/>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FFFFFF"/>
                </a:solidFill>
              </a:defRPr>
            </a:pPr>
            <a:r>
              <a:t>Masuk (Log in)</a:t>
            </a:r>
          </a:p>
        </p:txBody>
      </p:sp>
      <p:sp>
        <p:nvSpPr>
          <p:cNvPr id="20" name="Rounded Rectangle 19"/>
          <p:cNvSpPr/>
          <p:nvPr/>
        </p:nvSpPr>
        <p:spPr>
          <a:xfrm>
            <a:off x="6903720" y="5074920"/>
            <a:ext cx="4206240" cy="685800"/>
          </a:xfrm>
          <a:prstGeom prst="roundRect">
            <a:avLst/>
          </a:prstGeom>
          <a:solidFill>
            <a:srgbClr val="F1F5F9"/>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lIns="137160" tIns="73152"/>
          <a:lstStyle/>
          <a:p>
            <a:pPr algn="ctr">
              <a:defRPr sz="850" b="1">
                <a:solidFill>
                  <a:srgbClr val="0078C8"/>
                </a:solidFill>
              </a:defRPr>
            </a:pPr>
            <a:r>
              <a:t>Kendala Login? Hubungi Fasilitator / Tim IT Bimtek</a:t>
            </a:r>
          </a:p>
          <a:p>
            <a:pPr algn="ctr">
              <a:defRPr sz="800">
                <a:solidFill>
                  <a:srgbClr val="94A3B8"/>
                </a:solidFill>
              </a:defRPr>
            </a:pPr>
            <a:r>
              <a:t>Pelatihan Daring Penjaminan Mutu Validasi Data Peserta Didik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0"/>
          </a:xfrm>
          <a:prstGeom prst="rect">
            <a:avLst/>
          </a:prstGeom>
          <a:solidFill>
            <a:srgbClr val="04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060704"/>
            <a:ext cx="12191695"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emendikdasmen_official.png"/>
          <p:cNvPicPr>
            <a:picLocks noChangeAspect="1"/>
          </p:cNvPicPr>
          <p:nvPr/>
        </p:nvPicPr>
        <p:blipFill>
          <a:blip r:embed="rId2"/>
          <a:stretch>
            <a:fillRect/>
          </a:stretch>
        </p:blipFill>
        <p:spPr>
          <a:xfrm>
            <a:off x="731520" y="292608"/>
            <a:ext cx="2509792" cy="475488"/>
          </a:xfrm>
          <a:prstGeom prst="rect">
            <a:avLst/>
          </a:prstGeom>
        </p:spPr>
      </p:pic>
      <p:sp>
        <p:nvSpPr>
          <p:cNvPr id="6" name="Rectangle 5"/>
          <p:cNvSpPr/>
          <p:nvPr/>
        </p:nvSpPr>
        <p:spPr>
          <a:xfrm>
            <a:off x="3520440" y="219456"/>
            <a:ext cx="18288" cy="621792"/>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703320" y="182880"/>
            <a:ext cx="6492240" cy="713232"/>
          </a:xfrm>
          <a:prstGeom prst="rect">
            <a:avLst/>
          </a:prstGeom>
          <a:noFill/>
        </p:spPr>
        <p:txBody>
          <a:bodyPr wrap="square" lIns="0" tIns="0" rIns="0" bIns="0">
            <a:spAutoFit/>
          </a:bodyPr>
          <a:lstStyle/>
          <a:p>
            <a:pPr>
              <a:defRPr sz="950" b="1">
                <a:solidFill>
                  <a:srgbClr val="F5A623"/>
                </a:solidFill>
              </a:defRPr>
            </a:pPr>
            <a:r>
              <a:t>KEMENTERIAN PENDIDIKAN DASAR DAN MENENGAH RI</a:t>
            </a:r>
          </a:p>
          <a:p>
            <a:pPr>
              <a:defRPr sz="1200" b="1">
                <a:solidFill>
                  <a:srgbClr val="FFFFFF"/>
                </a:solidFill>
              </a:defRPr>
            </a:pPr>
            <a:r>
              <a:t>PANDUAN RESMI PESERTA BIMTEK LMS MOODLE</a:t>
            </a:r>
          </a:p>
          <a:p>
            <a:pPr>
              <a:defRPr sz="900">
                <a:solidFill>
                  <a:srgbClr val="38BDF8"/>
                </a:solidFill>
              </a:defRPr>
            </a:pPr>
            <a:r>
              <a:t>Portal Pembelajaran Mandiri: https://lms.edukasidata.id</a:t>
            </a:r>
          </a:p>
        </p:txBody>
      </p:sp>
      <p:sp>
        <p:nvSpPr>
          <p:cNvPr id="8" name="Rounded Rectangle 7"/>
          <p:cNvSpPr/>
          <p:nvPr/>
        </p:nvSpPr>
        <p:spPr>
          <a:xfrm>
            <a:off x="10424160" y="347472"/>
            <a:ext cx="1143000" cy="384048"/>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lIns="0" tIns="0" rIns="0" bIns="0"/>
          <a:lstStyle/>
          <a:p>
            <a:pPr algn="ctr">
              <a:defRPr sz="1000" b="1">
                <a:solidFill>
                  <a:srgbClr val="FFFFFF"/>
                </a:solidFill>
              </a:defRPr>
            </a:pPr>
            <a:r>
              <a:t>SLIDE 3/6</a:t>
            </a:r>
          </a:p>
        </p:txBody>
      </p:sp>
      <p:sp>
        <p:nvSpPr>
          <p:cNvPr id="9" name="TextBox 8"/>
          <p:cNvSpPr txBox="1"/>
          <p:nvPr/>
        </p:nvSpPr>
        <p:spPr>
          <a:xfrm>
            <a:off x="731520" y="1325880"/>
            <a:ext cx="5394960" cy="5120640"/>
          </a:xfrm>
          <a:prstGeom prst="rect">
            <a:avLst/>
          </a:prstGeom>
          <a:noFill/>
        </p:spPr>
        <p:txBody>
          <a:bodyPr wrap="square">
            <a:spAutoFit/>
          </a:bodyPr>
          <a:lstStyle/>
          <a:p>
            <a:pPr>
              <a:defRPr sz="1050" b="1">
                <a:solidFill>
                  <a:srgbClr val="0078C8"/>
                </a:solidFill>
              </a:defRPr>
            </a:pPr>
            <a:r>
              <a:t>TAHAP 2 • PROFIL &amp; IDENTITAS PESERTA</a:t>
            </a:r>
          </a:p>
          <a:p>
            <a:pPr>
              <a:defRPr sz="1900" b="1">
                <a:solidFill>
                  <a:srgbClr val="0F172A"/>
                </a:solidFill>
              </a:defRPr>
            </a:pPr>
            <a:r>
              <a:t>Pastikan Nama &amp; Gelar Sesuai</a:t>
            </a:r>
          </a:p>
          <a:p>
            <a:pPr>
              <a:defRPr sz="1050">
                <a:solidFill>
                  <a:srgbClr val="475569"/>
                </a:solidFill>
              </a:defRPr>
            </a:pPr>
            <a:r>
              <a:t>Nama lengkap beserta gelar akademik yang tercantum pada Profil Akun akan DICETAK SECARA OTOMATIS pada Sertifikat Resmi Bimtek (22 JP).</a:t>
            </a:r>
          </a:p>
          <a:p>
            <a:br/>
            <a:pPr>
              <a:defRPr sz="1150" b="1">
                <a:solidFill>
                  <a:srgbClr val="F5A623"/>
                </a:solidFill>
              </a:defRPr>
            </a:pPr>
            <a:r>
              <a:t>Langkah-langkah Pembaruan Profil:</a:t>
            </a:r>
          </a:p>
          <a:p>
            <a:pPr>
              <a:defRPr sz="1000">
                <a:solidFill>
                  <a:srgbClr val="0F172A"/>
                </a:solidFill>
              </a:defRPr>
            </a:pPr>
            <a:r>
              <a:t>1. Klik nama / avatar profil Anda di pojok kanan atas layar Moodle.</a:t>
            </a:r>
            <a:br/>
            <a:r>
              <a:t>2. Pilih menu Profil (Profile), lalu klik tombol Edit Profil (Edit profile).</a:t>
            </a:r>
            <a:br/>
            <a:r>
              <a:t>3. Isikan Nama Depan &amp; Nama Akhir beserta Gelar Akademik yang sah.</a:t>
            </a:r>
            <a:br/>
            <a:r>
              <a:t>4. Pastikan data Lembaga/Asal Sekolah sesuai, lalu klik tombol Perbarui Profil.</a:t>
            </a:r>
          </a:p>
        </p:txBody>
      </p:sp>
      <p:sp>
        <p:nvSpPr>
          <p:cNvPr id="10" name="Rounded Rectangle 9"/>
          <p:cNvSpPr/>
          <p:nvPr/>
        </p:nvSpPr>
        <p:spPr>
          <a:xfrm>
            <a:off x="731520" y="4617720"/>
            <a:ext cx="5394960" cy="1371600"/>
          </a:xfrm>
          <a:prstGeom prst="roundRect">
            <a:avLst/>
          </a:prstGeom>
          <a:solidFill>
            <a:srgbClr val="FEF3C7"/>
          </a:solidFill>
          <a:ln w="19050">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wrap="square" lIns="201168" tIns="109728"/>
          <a:lstStyle/>
          <a:p>
            <a:pPr algn="l">
              <a:defRPr sz="1000" b="1">
                <a:solidFill>
                  <a:srgbClr val="B45309"/>
                </a:solidFill>
              </a:defRPr>
            </a:pPr>
            <a:r>
              <a:t>Penting untuk Diperhatikan:</a:t>
            </a:r>
          </a:p>
          <a:p>
            <a:pPr algn="l">
              <a:defRPr sz="950">
                <a:solidFill>
                  <a:srgbClr val="0F172A"/>
                </a:solidFill>
              </a:defRPr>
            </a:pPr>
            <a:r>
              <a:t>Periksa ketepatan ejaan nama dan penulisan tanda baca gelar (cth: S.Pd., M.Pd. / S.Kom.) agar sertifikat kelulusan sah dan tidak memerlukan penerbitan ulang.</a:t>
            </a:r>
          </a:p>
        </p:txBody>
      </p:sp>
      <p:sp>
        <p:nvSpPr>
          <p:cNvPr id="11" name="Rounded Rectangle 10"/>
          <p:cNvSpPr/>
          <p:nvPr/>
        </p:nvSpPr>
        <p:spPr>
          <a:xfrm>
            <a:off x="6583680" y="1325880"/>
            <a:ext cx="4846320" cy="5120640"/>
          </a:xfrm>
          <a:prstGeom prst="roundRect">
            <a:avLst/>
          </a:prstGeom>
          <a:solidFill>
            <a:srgbClr val="FFFFFF"/>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1508760"/>
            <a:ext cx="4480560" cy="502920"/>
          </a:xfrm>
          <a:prstGeom prst="rect">
            <a:avLst/>
          </a:prstGeom>
          <a:noFill/>
        </p:spPr>
        <p:txBody>
          <a:bodyPr wrap="none">
            <a:spAutoFit/>
          </a:bodyPr>
          <a:lstStyle/>
          <a:p>
            <a:pPr>
              <a:defRPr sz="1200" b="1">
                <a:solidFill>
                  <a:srgbClr val="0078C8"/>
                </a:solidFill>
              </a:defRPr>
            </a:pPr>
            <a:r>
              <a:t>EDIT PROFIL PENGGUNA</a:t>
            </a:r>
          </a:p>
          <a:p>
            <a:pPr>
              <a:defRPr sz="850">
                <a:solidFill>
                  <a:srgbClr val="94A3B8"/>
                </a:solidFill>
              </a:defRPr>
            </a:pPr>
            <a:r>
              <a:t>Nama lengkap untuk pencetakan sertifikat resmi 22 JP</a:t>
            </a:r>
          </a:p>
        </p:txBody>
      </p:sp>
      <p:sp>
        <p:nvSpPr>
          <p:cNvPr id="13" name="Rounded Rectangle 12"/>
          <p:cNvSpPr/>
          <p:nvPr/>
        </p:nvSpPr>
        <p:spPr>
          <a:xfrm>
            <a:off x="6812280" y="2084831"/>
            <a:ext cx="4389120" cy="621792"/>
          </a:xfrm>
          <a:prstGeom prst="roundRect">
            <a:avLst/>
          </a:prstGeom>
          <a:solidFill>
            <a:srgbClr val="F8FAFC"/>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475569"/>
                </a:solidFill>
              </a:defRPr>
            </a:pPr>
            <a:r>
              <a:t>NAMA DEPAN (FIRST NAME) *</a:t>
            </a:r>
          </a:p>
          <a:p>
            <a:pPr algn="l">
              <a:defRPr sz="1000" b="1">
                <a:solidFill>
                  <a:srgbClr val="0F172A"/>
                </a:solidFill>
              </a:defRPr>
            </a:pPr>
            <a:r>
              <a:t>Budi</a:t>
            </a:r>
          </a:p>
        </p:txBody>
      </p:sp>
      <p:sp>
        <p:nvSpPr>
          <p:cNvPr id="14" name="Rounded Rectangle 13"/>
          <p:cNvSpPr/>
          <p:nvPr/>
        </p:nvSpPr>
        <p:spPr>
          <a:xfrm>
            <a:off x="6812280" y="2798064"/>
            <a:ext cx="4389120" cy="621792"/>
          </a:xfrm>
          <a:prstGeom prst="roundRect">
            <a:avLst/>
          </a:prstGeom>
          <a:solidFill>
            <a:srgbClr val="ECFDF5"/>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10B981"/>
                </a:solidFill>
              </a:defRPr>
            </a:pPr>
            <a:r>
              <a:t>NAMA AKHIR &amp; GELAR AKADEMIK (SURNAME) *</a:t>
            </a:r>
          </a:p>
          <a:p>
            <a:pPr algn="l">
              <a:defRPr sz="1000" b="1">
                <a:solidFill>
                  <a:srgbClr val="10B981"/>
                </a:solidFill>
              </a:defRPr>
            </a:pPr>
            <a:r>
              <a:t>Santoso, S.Pd., M.Si.</a:t>
            </a:r>
          </a:p>
        </p:txBody>
      </p:sp>
      <p:sp>
        <p:nvSpPr>
          <p:cNvPr id="15" name="Rounded Rectangle 14"/>
          <p:cNvSpPr/>
          <p:nvPr/>
        </p:nvSpPr>
        <p:spPr>
          <a:xfrm>
            <a:off x="6812280" y="3511296"/>
            <a:ext cx="4389120" cy="621792"/>
          </a:xfrm>
          <a:prstGeom prst="roundRect">
            <a:avLst/>
          </a:prstGeom>
          <a:solidFill>
            <a:srgbClr val="F8FAFC"/>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475569"/>
                </a:solidFill>
              </a:defRPr>
            </a:pPr>
            <a:r>
              <a:t>LEMBAGA / SATUAN PENDIDIKAN</a:t>
            </a:r>
          </a:p>
          <a:p>
            <a:pPr algn="l">
              <a:defRPr sz="1000" b="1">
                <a:solidFill>
                  <a:srgbClr val="0F172A"/>
                </a:solidFill>
              </a:defRPr>
            </a:pPr>
            <a:r>
              <a:t>SMP Negeri 1 Sidoarjo — Kab. Sidoarjo</a:t>
            </a:r>
          </a:p>
        </p:txBody>
      </p:sp>
      <p:sp>
        <p:nvSpPr>
          <p:cNvPr id="16" name="Rounded Rectangle 15"/>
          <p:cNvSpPr/>
          <p:nvPr/>
        </p:nvSpPr>
        <p:spPr>
          <a:xfrm>
            <a:off x="6812280" y="4297680"/>
            <a:ext cx="4389120" cy="475488"/>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Perbarui Profil Pengguna (Update Profile)</a:t>
            </a:r>
          </a:p>
        </p:txBody>
      </p:sp>
      <p:sp>
        <p:nvSpPr>
          <p:cNvPr id="17" name="Rounded Rectangle 16"/>
          <p:cNvSpPr/>
          <p:nvPr/>
        </p:nvSpPr>
        <p:spPr>
          <a:xfrm>
            <a:off x="6812280" y="4919472"/>
            <a:ext cx="4389120" cy="384048"/>
          </a:xfrm>
          <a:prstGeom prst="roundRect">
            <a:avLst/>
          </a:prstGeom>
          <a:solidFill>
            <a:srgbClr val="ECFDF5"/>
          </a:solidFill>
          <a:ln w="1270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0B981"/>
                </a:solidFill>
              </a:defRPr>
            </a:pPr>
            <a:r>
              <a:t>[VALID] Nama ini otomatis dicantumkan pada Sertifikat 22 JP</a:t>
            </a:r>
          </a:p>
        </p:txBody>
      </p:sp>
      <p:sp>
        <p:nvSpPr>
          <p:cNvPr id="18" name="Rounded Rectangle 17"/>
          <p:cNvSpPr/>
          <p:nvPr/>
        </p:nvSpPr>
        <p:spPr>
          <a:xfrm>
            <a:off x="6812280" y="5440680"/>
            <a:ext cx="4389120" cy="594360"/>
          </a:xfrm>
          <a:prstGeom prst="roundRect">
            <a:avLst/>
          </a:prstGeom>
          <a:solidFill>
            <a:srgbClr val="F1F5F9"/>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lIns="137160" tIns="73152"/>
          <a:lstStyle/>
          <a:p>
            <a:pPr algn="ctr">
              <a:defRPr sz="850" b="1">
                <a:solidFill>
                  <a:srgbClr val="475569"/>
                </a:solidFill>
              </a:defRPr>
            </a:pPr>
            <a:r>
              <a:t>Data profil terhubung ke Pangkalan Data Sertifikasi</a:t>
            </a:r>
          </a:p>
          <a:p>
            <a:pPr algn="ctr">
              <a:defRPr sz="750">
                <a:solidFill>
                  <a:srgbClr val="94A3B8"/>
                </a:solidFill>
              </a:defRPr>
            </a:pPr>
            <a:r>
              <a:t>Perubahan profil dapat dilakukan sewaktu-waktu sebelum modul tuntas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0"/>
          </a:xfrm>
          <a:prstGeom prst="rect">
            <a:avLst/>
          </a:prstGeom>
          <a:solidFill>
            <a:srgbClr val="04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060704"/>
            <a:ext cx="12191695"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emendikdasmen_official.png"/>
          <p:cNvPicPr>
            <a:picLocks noChangeAspect="1"/>
          </p:cNvPicPr>
          <p:nvPr/>
        </p:nvPicPr>
        <p:blipFill>
          <a:blip r:embed="rId2"/>
          <a:stretch>
            <a:fillRect/>
          </a:stretch>
        </p:blipFill>
        <p:spPr>
          <a:xfrm>
            <a:off x="731520" y="292608"/>
            <a:ext cx="2509792" cy="475488"/>
          </a:xfrm>
          <a:prstGeom prst="rect">
            <a:avLst/>
          </a:prstGeom>
        </p:spPr>
      </p:pic>
      <p:sp>
        <p:nvSpPr>
          <p:cNvPr id="6" name="Rectangle 5"/>
          <p:cNvSpPr/>
          <p:nvPr/>
        </p:nvSpPr>
        <p:spPr>
          <a:xfrm>
            <a:off x="3520440" y="219456"/>
            <a:ext cx="18288" cy="621792"/>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703320" y="182880"/>
            <a:ext cx="6492240" cy="713232"/>
          </a:xfrm>
          <a:prstGeom prst="rect">
            <a:avLst/>
          </a:prstGeom>
          <a:noFill/>
        </p:spPr>
        <p:txBody>
          <a:bodyPr wrap="square" lIns="0" tIns="0" rIns="0" bIns="0">
            <a:spAutoFit/>
          </a:bodyPr>
          <a:lstStyle/>
          <a:p>
            <a:pPr>
              <a:defRPr sz="950" b="1">
                <a:solidFill>
                  <a:srgbClr val="F5A623"/>
                </a:solidFill>
              </a:defRPr>
            </a:pPr>
            <a:r>
              <a:t>KEMENTERIAN PENDIDIKAN DASAR DAN MENENGAH RI</a:t>
            </a:r>
          </a:p>
          <a:p>
            <a:pPr>
              <a:defRPr sz="1200" b="1">
                <a:solidFill>
                  <a:srgbClr val="FFFFFF"/>
                </a:solidFill>
              </a:defRPr>
            </a:pPr>
            <a:r>
              <a:t>PANDUAN RESMI PESERTA BIMTEK LMS MOODLE</a:t>
            </a:r>
          </a:p>
          <a:p>
            <a:pPr>
              <a:defRPr sz="900">
                <a:solidFill>
                  <a:srgbClr val="38BDF8"/>
                </a:solidFill>
              </a:defRPr>
            </a:pPr>
            <a:r>
              <a:t>Portal Pembelajaran Mandiri: https://lms.edukasidata.id</a:t>
            </a:r>
          </a:p>
        </p:txBody>
      </p:sp>
      <p:sp>
        <p:nvSpPr>
          <p:cNvPr id="8" name="Rounded Rectangle 7"/>
          <p:cNvSpPr/>
          <p:nvPr/>
        </p:nvSpPr>
        <p:spPr>
          <a:xfrm>
            <a:off x="10424160" y="347472"/>
            <a:ext cx="1143000" cy="384048"/>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lIns="0" tIns="0" rIns="0" bIns="0"/>
          <a:lstStyle/>
          <a:p>
            <a:pPr algn="ctr">
              <a:defRPr sz="1000" b="1">
                <a:solidFill>
                  <a:srgbClr val="FFFFFF"/>
                </a:solidFill>
              </a:defRPr>
            </a:pPr>
            <a:r>
              <a:t>SLIDE 4/6</a:t>
            </a:r>
          </a:p>
        </p:txBody>
      </p:sp>
      <p:sp>
        <p:nvSpPr>
          <p:cNvPr id="9" name="TextBox 8"/>
          <p:cNvSpPr txBox="1"/>
          <p:nvPr/>
        </p:nvSpPr>
        <p:spPr>
          <a:xfrm>
            <a:off x="731520" y="1325880"/>
            <a:ext cx="5394960" cy="5120640"/>
          </a:xfrm>
          <a:prstGeom prst="rect">
            <a:avLst/>
          </a:prstGeom>
          <a:noFill/>
        </p:spPr>
        <p:txBody>
          <a:bodyPr wrap="square">
            <a:spAutoFit/>
          </a:bodyPr>
          <a:lstStyle/>
          <a:p>
            <a:pPr>
              <a:defRPr sz="1050" b="1">
                <a:solidFill>
                  <a:srgbClr val="0078C8"/>
                </a:solidFill>
              </a:defRPr>
            </a:pPr>
            <a:r>
              <a:t>TAHAP 3 • KEAMANAN AKUN PESERTA</a:t>
            </a:r>
          </a:p>
          <a:p>
            <a:pPr>
              <a:defRPr sz="1900" b="1">
                <a:solidFill>
                  <a:srgbClr val="0F172A"/>
                </a:solidFill>
              </a:defRPr>
            </a:pPr>
            <a:r>
              <a:t>Ubah Kata Sandi (Password) Akun</a:t>
            </a:r>
          </a:p>
          <a:p>
            <a:pPr>
              <a:defRPr sz="1050">
                <a:solidFill>
                  <a:srgbClr val="475569"/>
                </a:solidFill>
              </a:defRPr>
            </a:pPr>
            <a:r>
              <a:t>Untuk menjaga keamanan akses data dan keabsahan asesmen, peserta WAJIB mengubah kata sandi awal (default) setelah pertama kali login ke LMS.</a:t>
            </a:r>
          </a:p>
          <a:p>
            <a:br/>
            <a:pPr>
              <a:defRPr sz="1150" b="1">
                <a:solidFill>
                  <a:srgbClr val="F5A623"/>
                </a:solidFill>
              </a:defRPr>
            </a:pPr>
            <a:r>
              <a:t>Kriteria Kata Sandi yang Kuat:</a:t>
            </a:r>
          </a:p>
          <a:p>
            <a:pPr>
              <a:defRPr sz="1000">
                <a:solidFill>
                  <a:srgbClr val="0F172A"/>
                </a:solidFill>
              </a:defRPr>
            </a:pPr>
            <a:r>
              <a:t>• Panjang minimal 8 karakter.</a:t>
            </a:r>
            <a:br/>
            <a:r>
              <a:t>• Mengandung kombinasi Huruf Besar (A-Z) dan Huruf Kecil (a-z).</a:t>
            </a:r>
            <a:br/>
            <a:r>
              <a:t>• Mengandung minimal 1 angka (0-9).</a:t>
            </a:r>
            <a:br/>
            <a:r>
              <a:t>• Disarankan menyertakan simbol (cth: !, @, #, $).</a:t>
            </a:r>
            <a:br/>
            <a:r>
              <a:t>• Contoh sandi aman: Bimtek2026!SMP atau Validasi2026@</a:t>
            </a:r>
          </a:p>
        </p:txBody>
      </p:sp>
      <p:sp>
        <p:nvSpPr>
          <p:cNvPr id="10" name="Rounded Rectangle 9"/>
          <p:cNvSpPr/>
          <p:nvPr/>
        </p:nvSpPr>
        <p:spPr>
          <a:xfrm>
            <a:off x="731520" y="4709160"/>
            <a:ext cx="5394960" cy="1280160"/>
          </a:xfrm>
          <a:prstGeom prst="roundRect">
            <a:avLst/>
          </a:prstGeom>
          <a:solidFill>
            <a:srgbClr val="F1F5F9"/>
          </a:solidFill>
          <a:ln w="19050">
            <a:solidFill>
              <a:srgbClr val="0078C8"/>
            </a:solidFill>
          </a:ln>
        </p:spPr>
        <p:style>
          <a:lnRef idx="1">
            <a:schemeClr val="accent1"/>
          </a:lnRef>
          <a:fillRef idx="3">
            <a:schemeClr val="accent1"/>
          </a:fillRef>
          <a:effectRef idx="2">
            <a:schemeClr val="accent1"/>
          </a:effectRef>
          <a:fontRef idx="minor">
            <a:schemeClr val="lt1"/>
          </a:fontRef>
        </p:style>
        <p:txBody>
          <a:bodyPr rtlCol="0" anchor="ctr" wrap="square" lIns="201168" tIns="109728"/>
          <a:lstStyle/>
          <a:p>
            <a:pPr algn="l">
              <a:defRPr sz="1000" b="1">
                <a:solidFill>
                  <a:srgbClr val="0078C8"/>
                </a:solidFill>
              </a:defRPr>
            </a:pPr>
            <a:r>
              <a:t>Pengingat Keamanan:</a:t>
            </a:r>
          </a:p>
          <a:p>
            <a:pPr algn="l">
              <a:defRPr sz="950">
                <a:solidFill>
                  <a:srgbClr val="0F172A"/>
                </a:solidFill>
              </a:defRPr>
            </a:pPr>
            <a:r>
              <a:t>Simpan kata sandi baru Anda dengan baik agar tidak terlupa saat ingin melanjutkan pengerjaan modul di pertemuan berikutnya.</a:t>
            </a:r>
          </a:p>
        </p:txBody>
      </p:sp>
      <p:sp>
        <p:nvSpPr>
          <p:cNvPr id="11" name="Rounded Rectangle 10"/>
          <p:cNvSpPr/>
          <p:nvPr/>
        </p:nvSpPr>
        <p:spPr>
          <a:xfrm>
            <a:off x="6583680" y="1325880"/>
            <a:ext cx="4846320" cy="5120640"/>
          </a:xfrm>
          <a:prstGeom prst="roundRect">
            <a:avLst/>
          </a:prstGeom>
          <a:solidFill>
            <a:srgbClr val="FFFFFF"/>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1508760"/>
            <a:ext cx="4480560" cy="502920"/>
          </a:xfrm>
          <a:prstGeom prst="rect">
            <a:avLst/>
          </a:prstGeom>
          <a:noFill/>
        </p:spPr>
        <p:txBody>
          <a:bodyPr wrap="none">
            <a:spAutoFit/>
          </a:bodyPr>
          <a:lstStyle/>
          <a:p>
            <a:pPr>
              <a:defRPr sz="1200" b="1">
                <a:solidFill>
                  <a:srgbClr val="0078C8"/>
                </a:solidFill>
              </a:defRPr>
            </a:pPr>
            <a:r>
              <a:t>UBAH KATA SANDI (CHANGE PASSWORD)</a:t>
            </a:r>
          </a:p>
          <a:p>
            <a:pPr>
              <a:defRPr sz="850">
                <a:solidFill>
                  <a:srgbClr val="94A3B8"/>
                </a:solidFill>
              </a:defRPr>
            </a:pPr>
            <a:r>
              <a:t>Perbarui kata sandi awal demi keamanan akun Anda</a:t>
            </a:r>
          </a:p>
        </p:txBody>
      </p:sp>
      <p:sp>
        <p:nvSpPr>
          <p:cNvPr id="13" name="Rounded Rectangle 12"/>
          <p:cNvSpPr/>
          <p:nvPr/>
        </p:nvSpPr>
        <p:spPr>
          <a:xfrm>
            <a:off x="6812280" y="2084831"/>
            <a:ext cx="4389120" cy="621792"/>
          </a:xfrm>
          <a:prstGeom prst="roundRect">
            <a:avLst/>
          </a:prstGeom>
          <a:solidFill>
            <a:srgbClr val="F8FAFC"/>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475569"/>
                </a:solidFill>
              </a:defRPr>
            </a:pPr>
            <a:r>
              <a:t>KATA SANDI SAAT INI *</a:t>
            </a:r>
          </a:p>
          <a:p>
            <a:pPr algn="l">
              <a:defRPr sz="1000" b="1">
                <a:solidFill>
                  <a:srgbClr val="94A3B8"/>
                </a:solidFill>
              </a:defRPr>
            </a:pPr>
            <a:r>
              <a:t>••••••••  (Kata Sandi Default Awal)</a:t>
            </a:r>
          </a:p>
        </p:txBody>
      </p:sp>
      <p:sp>
        <p:nvSpPr>
          <p:cNvPr id="14" name="Rounded Rectangle 13"/>
          <p:cNvSpPr/>
          <p:nvPr/>
        </p:nvSpPr>
        <p:spPr>
          <a:xfrm>
            <a:off x="6812280" y="2798064"/>
            <a:ext cx="4389120" cy="621792"/>
          </a:xfrm>
          <a:prstGeom prst="roundRect">
            <a:avLst/>
          </a:prstGeom>
          <a:solidFill>
            <a:srgbClr val="ECFDF5"/>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10B981"/>
                </a:solidFill>
              </a:defRPr>
            </a:pPr>
            <a:r>
              <a:t>KATA SANDI BARU *</a:t>
            </a:r>
          </a:p>
          <a:p>
            <a:pPr algn="l">
              <a:defRPr sz="1000" b="1">
                <a:solidFill>
                  <a:srgbClr val="10B981"/>
                </a:solidFill>
              </a:defRPr>
            </a:pPr>
            <a:r>
              <a:t>Bimtek2026!SMP</a:t>
            </a:r>
          </a:p>
        </p:txBody>
      </p:sp>
      <p:sp>
        <p:nvSpPr>
          <p:cNvPr id="15" name="Rounded Rectangle 14"/>
          <p:cNvSpPr/>
          <p:nvPr/>
        </p:nvSpPr>
        <p:spPr>
          <a:xfrm>
            <a:off x="6812280" y="3493008"/>
            <a:ext cx="4389120" cy="310896"/>
          </a:xfrm>
          <a:prstGeom prst="roundRect">
            <a:avLst/>
          </a:prstGeom>
          <a:solidFill>
            <a:srgbClr val="ECFDF5"/>
          </a:solidFill>
          <a:ln w="1270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850" b="1">
                <a:solidFill>
                  <a:srgbClr val="10B981"/>
                </a:solidFill>
              </a:defRPr>
            </a:pPr>
            <a:r>
              <a:t>[STATUS: SANGAT KUAT &amp; MEMENUHI SYARAT]</a:t>
            </a:r>
          </a:p>
        </p:txBody>
      </p:sp>
      <p:sp>
        <p:nvSpPr>
          <p:cNvPr id="16" name="Rounded Rectangle 15"/>
          <p:cNvSpPr/>
          <p:nvPr/>
        </p:nvSpPr>
        <p:spPr>
          <a:xfrm>
            <a:off x="6812280" y="3895344"/>
            <a:ext cx="4389120" cy="621792"/>
          </a:xfrm>
          <a:prstGeom prst="roundRect">
            <a:avLst/>
          </a:prstGeom>
          <a:solidFill>
            <a:srgbClr val="ECFDF5"/>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wrap="square" lIns="182880" tIns="73152" rIns="182880" bIns="54864"/>
          <a:lstStyle/>
          <a:p>
            <a:pPr algn="l">
              <a:defRPr sz="750" b="1">
                <a:solidFill>
                  <a:srgbClr val="10B981"/>
                </a:solidFill>
              </a:defRPr>
            </a:pPr>
            <a:r>
              <a:t>ULANGI KATA SANDI BARU *</a:t>
            </a:r>
          </a:p>
          <a:p>
            <a:pPr algn="l">
              <a:defRPr sz="1000" b="1">
                <a:solidFill>
                  <a:srgbClr val="10B981"/>
                </a:solidFill>
              </a:defRPr>
            </a:pPr>
            <a:r>
              <a:t>Bimtek2026!SMP</a:t>
            </a:r>
          </a:p>
        </p:txBody>
      </p:sp>
      <p:sp>
        <p:nvSpPr>
          <p:cNvPr id="17" name="Rounded Rectangle 16"/>
          <p:cNvSpPr/>
          <p:nvPr/>
        </p:nvSpPr>
        <p:spPr>
          <a:xfrm>
            <a:off x="6812280" y="4663440"/>
            <a:ext cx="4389120" cy="475488"/>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Simpan Perubahan (Save changes)</a:t>
            </a:r>
          </a:p>
        </p:txBody>
      </p:sp>
      <p:sp>
        <p:nvSpPr>
          <p:cNvPr id="18" name="Rounded Rectangle 17"/>
          <p:cNvSpPr/>
          <p:nvPr/>
        </p:nvSpPr>
        <p:spPr>
          <a:xfrm>
            <a:off x="6812280" y="5303520"/>
            <a:ext cx="4389120" cy="731520"/>
          </a:xfrm>
          <a:prstGeom prst="roundRect">
            <a:avLst/>
          </a:prstGeom>
          <a:solidFill>
            <a:srgbClr val="F1F5F9"/>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lIns="137160" tIns="73152"/>
          <a:lstStyle/>
          <a:p>
            <a:pPr algn="ctr">
              <a:defRPr sz="850" b="1">
                <a:solidFill>
                  <a:srgbClr val="10B981"/>
                </a:solidFill>
              </a:defRPr>
            </a:pPr>
            <a:r>
              <a:t>[SUKSES] Kata Sandi Baru Langsung Aktif</a:t>
            </a:r>
          </a:p>
          <a:p>
            <a:pPr algn="ctr">
              <a:defRPr sz="750">
                <a:solidFill>
                  <a:srgbClr val="94A3B8"/>
                </a:solidFill>
              </a:defRPr>
            </a:pPr>
            <a:r>
              <a:t>Gunakan kata sandi baru ini untuk login pada sesi selanjutnya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0"/>
          </a:xfrm>
          <a:prstGeom prst="rect">
            <a:avLst/>
          </a:prstGeom>
          <a:solidFill>
            <a:srgbClr val="04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060704"/>
            <a:ext cx="12191695"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emendikdasmen_official.png"/>
          <p:cNvPicPr>
            <a:picLocks noChangeAspect="1"/>
          </p:cNvPicPr>
          <p:nvPr/>
        </p:nvPicPr>
        <p:blipFill>
          <a:blip r:embed="rId2"/>
          <a:stretch>
            <a:fillRect/>
          </a:stretch>
        </p:blipFill>
        <p:spPr>
          <a:xfrm>
            <a:off x="731520" y="292608"/>
            <a:ext cx="2509792" cy="475488"/>
          </a:xfrm>
          <a:prstGeom prst="rect">
            <a:avLst/>
          </a:prstGeom>
        </p:spPr>
      </p:pic>
      <p:sp>
        <p:nvSpPr>
          <p:cNvPr id="6" name="Rectangle 5"/>
          <p:cNvSpPr/>
          <p:nvPr/>
        </p:nvSpPr>
        <p:spPr>
          <a:xfrm>
            <a:off x="3520440" y="219456"/>
            <a:ext cx="18288" cy="621792"/>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703320" y="182880"/>
            <a:ext cx="6492240" cy="713232"/>
          </a:xfrm>
          <a:prstGeom prst="rect">
            <a:avLst/>
          </a:prstGeom>
          <a:noFill/>
        </p:spPr>
        <p:txBody>
          <a:bodyPr wrap="square" lIns="0" tIns="0" rIns="0" bIns="0">
            <a:spAutoFit/>
          </a:bodyPr>
          <a:lstStyle/>
          <a:p>
            <a:pPr>
              <a:defRPr sz="950" b="1">
                <a:solidFill>
                  <a:srgbClr val="F5A623"/>
                </a:solidFill>
              </a:defRPr>
            </a:pPr>
            <a:r>
              <a:t>KEMENTERIAN PENDIDIKAN DASAR DAN MENENGAH RI</a:t>
            </a:r>
          </a:p>
          <a:p>
            <a:pPr>
              <a:defRPr sz="1200" b="1">
                <a:solidFill>
                  <a:srgbClr val="FFFFFF"/>
                </a:solidFill>
              </a:defRPr>
            </a:pPr>
            <a:r>
              <a:t>PANDUAN RESMI PESERTA BIMTEK LMS MOODLE</a:t>
            </a:r>
          </a:p>
          <a:p>
            <a:pPr>
              <a:defRPr sz="900">
                <a:solidFill>
                  <a:srgbClr val="38BDF8"/>
                </a:solidFill>
              </a:defRPr>
            </a:pPr>
            <a:r>
              <a:t>Portal Pembelajaran Mandiri: https://lms.edukasidata.id</a:t>
            </a:r>
          </a:p>
        </p:txBody>
      </p:sp>
      <p:sp>
        <p:nvSpPr>
          <p:cNvPr id="8" name="Rounded Rectangle 7"/>
          <p:cNvSpPr/>
          <p:nvPr/>
        </p:nvSpPr>
        <p:spPr>
          <a:xfrm>
            <a:off x="10424160" y="347472"/>
            <a:ext cx="1143000" cy="384048"/>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lIns="0" tIns="0" rIns="0" bIns="0"/>
          <a:lstStyle/>
          <a:p>
            <a:pPr algn="ctr">
              <a:defRPr sz="1000" b="1">
                <a:solidFill>
                  <a:srgbClr val="FFFFFF"/>
                </a:solidFill>
              </a:defRPr>
            </a:pPr>
            <a:r>
              <a:t>SLIDE 5/6</a:t>
            </a:r>
          </a:p>
        </p:txBody>
      </p:sp>
      <p:sp>
        <p:nvSpPr>
          <p:cNvPr id="9" name="TextBox 8"/>
          <p:cNvSpPr txBox="1"/>
          <p:nvPr/>
        </p:nvSpPr>
        <p:spPr>
          <a:xfrm>
            <a:off x="731520" y="1325880"/>
            <a:ext cx="5394960" cy="5120640"/>
          </a:xfrm>
          <a:prstGeom prst="rect">
            <a:avLst/>
          </a:prstGeom>
          <a:noFill/>
        </p:spPr>
        <p:txBody>
          <a:bodyPr wrap="square">
            <a:spAutoFit/>
          </a:bodyPr>
          <a:lstStyle/>
          <a:p>
            <a:pPr>
              <a:defRPr sz="1050" b="1">
                <a:solidFill>
                  <a:srgbClr val="0078C8"/>
                </a:solidFill>
              </a:defRPr>
            </a:pPr>
            <a:r>
              <a:t>TAHAP 4 • ALUR BELAJAR BERJENJANG</a:t>
            </a:r>
          </a:p>
          <a:p>
            <a:pPr>
              <a:defRPr sz="1900" b="1">
                <a:solidFill>
                  <a:srgbClr val="0F172A"/>
                </a:solidFill>
              </a:defRPr>
            </a:pPr>
            <a:r>
              <a:t>Pengerjaan 4 Modul Wajib Berurutan</a:t>
            </a:r>
          </a:p>
          <a:p>
            <a:pPr>
              <a:defRPr sz="1050">
                <a:solidFill>
                  <a:srgbClr val="475569"/>
                </a:solidFill>
              </a:defRPr>
            </a:pPr>
            <a:r>
              <a:t>Sistem menerapkan Restriksi Berurutan (Sequential Learning). Modul selanjutnya hanya akan terbuka otomatis setelah materi dan Kuis Asesmen pada modul aktif berstatus lulus/selesai.</a:t>
            </a:r>
          </a:p>
          <a:p>
            <a:br/>
            <a:pPr>
              <a:defRPr sz="1150" b="1">
                <a:solidFill>
                  <a:srgbClr val="F5A623"/>
                </a:solidFill>
              </a:defRPr>
            </a:pPr>
            <a:r>
              <a:t>4 Modul Bimtek Terpadu (22 JP):</a:t>
            </a:r>
          </a:p>
          <a:p>
            <a:pPr>
              <a:defRPr sz="950" b="1">
                <a:solidFill>
                  <a:srgbClr val="0F172A"/>
                </a:solidFill>
              </a:defRPr>
            </a:pPr>
            <a:r>
              <a:t>1. KESETARAAN IJAZAH : 4 Bahan Bacaan + Kuis Asesmen (PG &amp; Essay)</a:t>
            </a:r>
            <a:br/>
            <a:r>
              <a:t>2. DAPODIK           : Terbuka otomatis setelah Modul 1 Tuntas</a:t>
            </a:r>
            <a:br/>
            <a:r>
              <a:t>3. PUSDATIN          : Terbuka otomatis setelah Modul 2 Tuntas</a:t>
            </a:r>
            <a:br/>
            <a:r>
              <a:t>4. DUKCAPIL          : Terbuka otomatis setelah Modul 3 Tuntas</a:t>
            </a:r>
          </a:p>
        </p:txBody>
      </p:sp>
      <p:sp>
        <p:nvSpPr>
          <p:cNvPr id="10" name="Rounded Rectangle 9"/>
          <p:cNvSpPr/>
          <p:nvPr/>
        </p:nvSpPr>
        <p:spPr>
          <a:xfrm>
            <a:off x="731520" y="4617720"/>
            <a:ext cx="5394960" cy="1371600"/>
          </a:xfrm>
          <a:prstGeom prst="roundRect">
            <a:avLst/>
          </a:prstGeom>
          <a:solidFill>
            <a:srgbClr val="F1F5F9"/>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wrap="square" lIns="201168" tIns="109728"/>
          <a:lstStyle/>
          <a:p>
            <a:pPr algn="l">
              <a:defRPr sz="1000" b="1">
                <a:solidFill>
                  <a:srgbClr val="10B981"/>
                </a:solidFill>
              </a:defRPr>
            </a:pPr>
            <a:r>
              <a:t>Penilaian Essay &amp; Ulasan Fasilitator Kemendikdasmen:</a:t>
            </a:r>
          </a:p>
          <a:p>
            <a:pPr algn="l">
              <a:defRPr sz="950">
                <a:solidFill>
                  <a:srgbClr val="0F172A"/>
                </a:solidFill>
              </a:defRPr>
            </a:pPr>
            <a:r>
              <a:t>Jawaban uraian/essay dinilai langsung oleh Tim Fasilitator Resmi (Admin LMS). Catatan ulasan konstruktif dan nilai modul langsung tersinkronisasi ke buku nilai LMS.</a:t>
            </a:r>
          </a:p>
        </p:txBody>
      </p:sp>
      <p:sp>
        <p:nvSpPr>
          <p:cNvPr id="11" name="Rounded Rectangle 10"/>
          <p:cNvSpPr/>
          <p:nvPr/>
        </p:nvSpPr>
        <p:spPr>
          <a:xfrm>
            <a:off x="6583680" y="1325880"/>
            <a:ext cx="4846320" cy="5120640"/>
          </a:xfrm>
          <a:prstGeom prst="roundRect">
            <a:avLst/>
          </a:prstGeom>
          <a:solidFill>
            <a:srgbClr val="FFFFFF"/>
          </a:solidFill>
          <a:ln w="1905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12280" y="1508760"/>
            <a:ext cx="4389120" cy="502920"/>
          </a:xfrm>
          <a:prstGeom prst="rect">
            <a:avLst/>
          </a:prstGeom>
          <a:noFill/>
        </p:spPr>
        <p:txBody>
          <a:bodyPr wrap="square">
            <a:spAutoFit/>
          </a:bodyPr>
          <a:lstStyle/>
          <a:p>
            <a:pPr>
              <a:defRPr sz="1200" b="1">
                <a:solidFill>
                  <a:srgbClr val="0078C8"/>
                </a:solidFill>
              </a:defRPr>
            </a:pPr>
            <a:r>
              <a:t>REVIEW HASIL KUIS ASESMEN</a:t>
            </a:r>
          </a:p>
          <a:p>
            <a:pPr>
              <a:defRPr sz="950" b="1">
                <a:solidFill>
                  <a:srgbClr val="0F172A"/>
                </a:solidFill>
              </a:defRPr>
            </a:pPr>
            <a:r>
              <a:t>Kuis Modul 1: Kesetaraan Ijazah Luar Negeri</a:t>
            </a:r>
          </a:p>
        </p:txBody>
      </p:sp>
      <p:sp>
        <p:nvSpPr>
          <p:cNvPr id="13" name="Rounded Rectangle 12"/>
          <p:cNvSpPr/>
          <p:nvPr/>
        </p:nvSpPr>
        <p:spPr>
          <a:xfrm>
            <a:off x="6812280" y="2084831"/>
            <a:ext cx="4389120" cy="658368"/>
          </a:xfrm>
          <a:prstGeom prst="roundRect">
            <a:avLst/>
          </a:prstGeom>
          <a:solidFill>
            <a:srgbClr val="ECFDF5"/>
          </a:solidFill>
          <a:ln w="1270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lIns="164592" tIns="73152"/>
          <a:lstStyle/>
          <a:p>
            <a:pPr algn="l">
              <a:defRPr sz="850" b="1">
                <a:solidFill>
                  <a:srgbClr val="10B981"/>
                </a:solidFill>
              </a:defRPr>
            </a:pPr>
            <a:r>
              <a:t>STATUS KELULUSAN: TUNTAS / LULUS</a:t>
            </a:r>
          </a:p>
          <a:p>
            <a:pPr algn="l">
              <a:defRPr sz="1000" b="1">
                <a:solidFill>
                  <a:srgbClr val="0F172A"/>
                </a:solidFill>
              </a:defRPr>
            </a:pPr>
            <a:r>
              <a:t>Nilai Akhir: 88.00 / 100.00  •  Waktu: 18 Menit 42 Detik</a:t>
            </a:r>
          </a:p>
        </p:txBody>
      </p:sp>
      <p:sp>
        <p:nvSpPr>
          <p:cNvPr id="14" name="Rounded Rectangle 13"/>
          <p:cNvSpPr/>
          <p:nvPr/>
        </p:nvSpPr>
        <p:spPr>
          <a:xfrm>
            <a:off x="6812280" y="2852928"/>
            <a:ext cx="4389120" cy="1097280"/>
          </a:xfrm>
          <a:prstGeom prst="roundRect">
            <a:avLst/>
          </a:prstGeom>
          <a:solidFill>
            <a:srgbClr val="F8FAFC"/>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wrap="square" lIns="164592" tIns="73152"/>
          <a:lstStyle/>
          <a:p>
            <a:pPr algn="l">
              <a:defRPr sz="800" b="1">
                <a:solidFill>
                  <a:srgbClr val="0078C8"/>
                </a:solidFill>
              </a:defRPr>
            </a:pPr>
            <a:r>
              <a:t>SOAL ESSAY #5 (BOBOT: 20 POIN)</a:t>
            </a:r>
          </a:p>
          <a:p>
            <a:pPr algn="l">
              <a:defRPr sz="850">
                <a:solidFill>
                  <a:srgbClr val="0F172A"/>
                </a:solidFill>
              </a:defRPr>
            </a:pPr>
            <a:r>
              <a:t>Jawaban Peserta:</a:t>
            </a:r>
            <a:br/>
            <a:r>
              <a:t>"Permohonan diajukan melalui portal e-layanan dengan melampirkan ijazah asli, transkrip nilai, dan surat keterangan perwakilan RI..."</a:t>
            </a:r>
          </a:p>
        </p:txBody>
      </p:sp>
      <p:sp>
        <p:nvSpPr>
          <p:cNvPr id="15" name="Rounded Rectangle 14"/>
          <p:cNvSpPr/>
          <p:nvPr/>
        </p:nvSpPr>
        <p:spPr>
          <a:xfrm>
            <a:off x="6812280" y="4059936"/>
            <a:ext cx="4389120" cy="1188720"/>
          </a:xfrm>
          <a:prstGeom prst="roundRect">
            <a:avLst/>
          </a:prstGeom>
          <a:solidFill>
            <a:srgbClr val="FEF3C7"/>
          </a:solidFill>
          <a:ln w="12700">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wrap="square" lIns="164592" tIns="73152"/>
          <a:lstStyle/>
          <a:p>
            <a:pPr algn="l">
              <a:defRPr sz="800" b="1">
                <a:solidFill>
                  <a:srgbClr val="B45309"/>
                </a:solidFill>
              </a:defRPr>
            </a:pPr>
            <a:r>
              <a:t>CATATAN ULASAN FASILITATOR (KEMENDIKDASMEN):</a:t>
            </a:r>
          </a:p>
          <a:p>
            <a:pPr algn="l">
              <a:defRPr sz="850">
                <a:solidFill>
                  <a:srgbClr val="0F172A"/>
                </a:solidFill>
              </a:defRPr>
            </a:pPr>
            <a:r>
              <a:t>"Penjelasan alur verifikasi sangat komprehensif dan runtut sesuai pedoman resmi Ditjen Paudasmen. Kriteria kelulusan modul terpenuhi. Nilai: 20/20 (Maksimal)."</a:t>
            </a:r>
          </a:p>
        </p:txBody>
      </p:sp>
      <p:sp>
        <p:nvSpPr>
          <p:cNvPr id="16" name="Rounded Rectangle 15"/>
          <p:cNvSpPr/>
          <p:nvPr/>
        </p:nvSpPr>
        <p:spPr>
          <a:xfrm>
            <a:off x="6812280" y="5358384"/>
            <a:ext cx="4389120" cy="502920"/>
          </a:xfrm>
          <a:prstGeom prst="roundRect">
            <a:avLst/>
          </a:prstGeom>
          <a:solidFill>
            <a:srgbClr val="ECFDF5"/>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10B981"/>
                </a:solidFill>
              </a:defRPr>
            </a:pPr>
            <a:r>
              <a:t>[TERBUKA OTOMATIS] Modul 2 (Dapodik) Sekarang Aktif!</a:t>
            </a:r>
          </a:p>
        </p:txBody>
      </p:sp>
      <p:sp>
        <p:nvSpPr>
          <p:cNvPr id="17" name="TextBox 16"/>
          <p:cNvSpPr txBox="1"/>
          <p:nvPr/>
        </p:nvSpPr>
        <p:spPr>
          <a:xfrm>
            <a:off x="6812280" y="5943600"/>
            <a:ext cx="4389120" cy="365760"/>
          </a:xfrm>
          <a:prstGeom prst="rect">
            <a:avLst/>
          </a:prstGeom>
          <a:noFill/>
        </p:spPr>
        <p:txBody>
          <a:bodyPr wrap="none">
            <a:spAutoFit/>
          </a:bodyPr>
          <a:lstStyle/>
          <a:p>
            <a:pPr algn="ctr">
              <a:defRPr sz="800">
                <a:solidFill>
                  <a:srgbClr val="94A3B8"/>
                </a:solidFill>
              </a:defRPr>
            </a:pPr>
            <a:r>
              <a:t>Progres Peserta: 25% Selesai (1 dari 4 Modul Tuntas)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8FA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0"/>
          </a:xfrm>
          <a:prstGeom prst="rect">
            <a:avLst/>
          </a:prstGeom>
          <a:solidFill>
            <a:srgbClr val="0416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060704"/>
            <a:ext cx="12191695"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emendikdasmen_official.png"/>
          <p:cNvPicPr>
            <a:picLocks noChangeAspect="1"/>
          </p:cNvPicPr>
          <p:nvPr/>
        </p:nvPicPr>
        <p:blipFill>
          <a:blip r:embed="rId2"/>
          <a:stretch>
            <a:fillRect/>
          </a:stretch>
        </p:blipFill>
        <p:spPr>
          <a:xfrm>
            <a:off x="731520" y="292608"/>
            <a:ext cx="2509792" cy="475488"/>
          </a:xfrm>
          <a:prstGeom prst="rect">
            <a:avLst/>
          </a:prstGeom>
        </p:spPr>
      </p:pic>
      <p:sp>
        <p:nvSpPr>
          <p:cNvPr id="6" name="Rectangle 5"/>
          <p:cNvSpPr/>
          <p:nvPr/>
        </p:nvSpPr>
        <p:spPr>
          <a:xfrm>
            <a:off x="3520440" y="219456"/>
            <a:ext cx="18288" cy="621792"/>
          </a:xfrm>
          <a:prstGeom prst="rect">
            <a:avLst/>
          </a:prstGeom>
          <a:solidFill>
            <a:srgbClr val="3341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703320" y="182880"/>
            <a:ext cx="6492240" cy="713232"/>
          </a:xfrm>
          <a:prstGeom prst="rect">
            <a:avLst/>
          </a:prstGeom>
          <a:noFill/>
        </p:spPr>
        <p:txBody>
          <a:bodyPr wrap="square" lIns="0" tIns="0" rIns="0" bIns="0">
            <a:spAutoFit/>
          </a:bodyPr>
          <a:lstStyle/>
          <a:p>
            <a:pPr>
              <a:defRPr sz="950" b="1">
                <a:solidFill>
                  <a:srgbClr val="F5A623"/>
                </a:solidFill>
              </a:defRPr>
            </a:pPr>
            <a:r>
              <a:t>KEMENTERIAN PENDIDIKAN DASAR DAN MENENGAH RI</a:t>
            </a:r>
          </a:p>
          <a:p>
            <a:pPr>
              <a:defRPr sz="1200" b="1">
                <a:solidFill>
                  <a:srgbClr val="FFFFFF"/>
                </a:solidFill>
              </a:defRPr>
            </a:pPr>
            <a:r>
              <a:t>PANDUAN RESMI PESERTA BIMTEK LMS MOODLE</a:t>
            </a:r>
          </a:p>
          <a:p>
            <a:pPr>
              <a:defRPr sz="900">
                <a:solidFill>
                  <a:srgbClr val="38BDF8"/>
                </a:solidFill>
              </a:defRPr>
            </a:pPr>
            <a:r>
              <a:t>Portal Pembelajaran Mandiri: https://lms.edukasidata.id</a:t>
            </a:r>
          </a:p>
        </p:txBody>
      </p:sp>
      <p:sp>
        <p:nvSpPr>
          <p:cNvPr id="8" name="Rounded Rectangle 7"/>
          <p:cNvSpPr/>
          <p:nvPr/>
        </p:nvSpPr>
        <p:spPr>
          <a:xfrm>
            <a:off x="10424160" y="347472"/>
            <a:ext cx="1143000" cy="384048"/>
          </a:xfrm>
          <a:prstGeom prst="roundRect">
            <a:avLst/>
          </a:prstGeom>
          <a:solidFill>
            <a:srgbClr val="0078C8"/>
          </a:solidFill>
          <a:ln>
            <a:noFill/>
          </a:ln>
        </p:spPr>
        <p:style>
          <a:lnRef idx="1">
            <a:schemeClr val="accent1"/>
          </a:lnRef>
          <a:fillRef idx="3">
            <a:schemeClr val="accent1"/>
          </a:fillRef>
          <a:effectRef idx="2">
            <a:schemeClr val="accent1"/>
          </a:effectRef>
          <a:fontRef idx="minor">
            <a:schemeClr val="lt1"/>
          </a:fontRef>
        </p:style>
        <p:txBody>
          <a:bodyPr rtlCol="0" anchor="ctr" lIns="0" tIns="0" rIns="0" bIns="0"/>
          <a:lstStyle/>
          <a:p>
            <a:pPr algn="ctr">
              <a:defRPr sz="1000" b="1">
                <a:solidFill>
                  <a:srgbClr val="FFFFFF"/>
                </a:solidFill>
              </a:defRPr>
            </a:pPr>
            <a:r>
              <a:t>SLIDE 6/6</a:t>
            </a:r>
          </a:p>
        </p:txBody>
      </p:sp>
      <p:sp>
        <p:nvSpPr>
          <p:cNvPr id="9" name="TextBox 8"/>
          <p:cNvSpPr txBox="1"/>
          <p:nvPr/>
        </p:nvSpPr>
        <p:spPr>
          <a:xfrm>
            <a:off x="731520" y="1325880"/>
            <a:ext cx="5394960" cy="5120640"/>
          </a:xfrm>
          <a:prstGeom prst="rect">
            <a:avLst/>
          </a:prstGeom>
          <a:noFill/>
        </p:spPr>
        <p:txBody>
          <a:bodyPr wrap="square">
            <a:spAutoFit/>
          </a:bodyPr>
          <a:lstStyle/>
          <a:p>
            <a:pPr>
              <a:defRPr sz="1050" b="1">
                <a:solidFill>
                  <a:srgbClr val="10B981"/>
                </a:solidFill>
              </a:defRPr>
            </a:pPr>
            <a:r>
              <a:t>TAHAP AKHIR • KELULUSAN &amp; SERTIFIKASI</a:t>
            </a:r>
          </a:p>
          <a:p>
            <a:pPr>
              <a:defRPr sz="1900" b="1">
                <a:solidFill>
                  <a:srgbClr val="0F172A"/>
                </a:solidFill>
              </a:defRPr>
            </a:pPr>
            <a:r>
              <a:t>Unduh Sertifikat Resmi (22 JP)</a:t>
            </a:r>
          </a:p>
          <a:p>
            <a:pPr>
              <a:defRPr sz="1050">
                <a:solidFill>
                  <a:srgbClr val="475569"/>
                </a:solidFill>
              </a:defRPr>
            </a:pPr>
            <a:r>
              <a:t>Setelah seluruh materi dari Modul 1 hingga Modul 4 diselesaikan (Progres 100%), seksi penutup Sertifikat Pelatihan otomatis aktif dan dokumen sertifikat dapat langsung diunduh.</a:t>
            </a:r>
          </a:p>
          <a:p>
            <a:br/>
            <a:pPr>
              <a:defRPr sz="1150" b="1">
                <a:solidFill>
                  <a:srgbClr val="0078C8"/>
                </a:solidFill>
              </a:defRPr>
            </a:pPr>
            <a:r>
              <a:t>Syarat Terbitnya Sertifikat Resmi:</a:t>
            </a:r>
          </a:p>
          <a:p>
            <a:pPr>
              <a:defRPr sz="1000">
                <a:solidFill>
                  <a:srgbClr val="0F172A"/>
                </a:solidFill>
              </a:defRPr>
            </a:pPr>
            <a:r>
              <a:t>• Seluruh 4 modul bacaan telah dipelajari tuntas (100%)</a:t>
            </a:r>
            <a:br/>
            <a:r>
              <a:t>• Seluruh 4 Kuis Asesmen telah tuntas dinilai fasilitator</a:t>
            </a:r>
            <a:br/>
            <a:r>
              <a:t>• Nama profil peserta telah diperbarui (nama &amp; gelar akademik)</a:t>
            </a:r>
          </a:p>
        </p:txBody>
      </p:sp>
      <p:sp>
        <p:nvSpPr>
          <p:cNvPr id="10" name="Rounded Rectangle 9"/>
          <p:cNvSpPr/>
          <p:nvPr/>
        </p:nvSpPr>
        <p:spPr>
          <a:xfrm>
            <a:off x="731520" y="4434840"/>
            <a:ext cx="5394960" cy="1554480"/>
          </a:xfrm>
          <a:prstGeom prst="roundRect">
            <a:avLst/>
          </a:prstGeom>
          <a:solidFill>
            <a:srgbClr val="FFFFFF"/>
          </a:solidFill>
          <a:ln w="19050">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wrap="square" lIns="201168" tIns="91440"/>
          <a:lstStyle/>
          <a:p>
            <a:pPr algn="l">
              <a:defRPr sz="1000" b="1">
                <a:solidFill>
                  <a:srgbClr val="F5A623"/>
                </a:solidFill>
              </a:defRPr>
            </a:pPr>
            <a:r>
              <a:t>Spesifikasi Dokumen Resmi Kemendikdasmen:</a:t>
            </a:r>
          </a:p>
          <a:p>
            <a:pPr algn="l">
              <a:defRPr sz="900">
                <a:solidFill>
                  <a:srgbClr val="0F172A"/>
                </a:solidFill>
              </a:defRPr>
            </a:pPr>
            <a:r>
              <a:t>• Kop Resmi Kementerian Pendidikan Dasar dan Menengah RI</a:t>
            </a:r>
            <a:br/>
            <a:r>
              <a:t>• Nama Lengkap &amp; Gelar Akademik Peserta (otomatis dari profil)</a:t>
            </a:r>
            <a:br/>
            <a:r>
              <a:t>• Beban belajar setara 22 Jam Pelajaran (JP)</a:t>
            </a:r>
            <a:br/>
            <a:r>
              <a:t>• Nomor registrasi nasional unik &amp; tercatat di pangkalan data</a:t>
            </a:r>
            <a:br/>
            <a:r>
              <a:t>• QR-Code Autentikasi Keaslian Dokumen (Anti-Pemalsuan)</a:t>
            </a:r>
          </a:p>
        </p:txBody>
      </p:sp>
      <p:sp>
        <p:nvSpPr>
          <p:cNvPr id="11" name="Rounded Rectangle 10"/>
          <p:cNvSpPr/>
          <p:nvPr/>
        </p:nvSpPr>
        <p:spPr>
          <a:xfrm>
            <a:off x="6583680" y="1325880"/>
            <a:ext cx="4846320" cy="5120640"/>
          </a:xfrm>
          <a:prstGeom prst="roundRect">
            <a:avLst/>
          </a:prstGeom>
          <a:solidFill>
            <a:srgbClr val="FFFFFF"/>
          </a:solidFill>
          <a:ln w="25400">
            <a:solidFill>
              <a:srgbClr val="F5A62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720840" y="1444752"/>
            <a:ext cx="4572000" cy="4206240"/>
          </a:xfrm>
          <a:prstGeom prst="rect">
            <a:avLst/>
          </a:prstGeom>
          <a:solidFill>
            <a:srgbClr val="FFFEF8"/>
          </a:solidFill>
          <a:ln w="12700">
            <a:solidFill>
              <a:srgbClr val="D9770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kemendikdasmen_official.png"/>
          <p:cNvPicPr>
            <a:picLocks noChangeAspect="1"/>
          </p:cNvPicPr>
          <p:nvPr/>
        </p:nvPicPr>
        <p:blipFill>
          <a:blip r:embed="rId2"/>
          <a:stretch>
            <a:fillRect/>
          </a:stretch>
        </p:blipFill>
        <p:spPr>
          <a:xfrm>
            <a:off x="8089513" y="1554480"/>
            <a:ext cx="1834079" cy="347472"/>
          </a:xfrm>
          <a:prstGeom prst="rect">
            <a:avLst/>
          </a:prstGeom>
        </p:spPr>
      </p:pic>
      <p:sp>
        <p:nvSpPr>
          <p:cNvPr id="14" name="TextBox 13"/>
          <p:cNvSpPr txBox="1"/>
          <p:nvPr/>
        </p:nvSpPr>
        <p:spPr>
          <a:xfrm>
            <a:off x="6812280" y="1938528"/>
            <a:ext cx="4389120" cy="2468880"/>
          </a:xfrm>
          <a:prstGeom prst="rect">
            <a:avLst/>
          </a:prstGeom>
          <a:noFill/>
        </p:spPr>
        <p:txBody>
          <a:bodyPr wrap="square">
            <a:spAutoFit/>
          </a:bodyPr>
          <a:lstStyle/>
          <a:p>
            <a:pPr algn="ctr">
              <a:defRPr sz="750" b="1">
                <a:solidFill>
                  <a:srgbClr val="475569"/>
                </a:solidFill>
              </a:defRPr>
            </a:pPr>
            <a:r>
              <a:t>DIREKTORAT SEKOLAH MENENGAH PERTAMA</a:t>
            </a:r>
          </a:p>
          <a:p>
            <a:pPr algn="ctr">
              <a:defRPr sz="1300" b="1">
                <a:solidFill>
                  <a:srgbClr val="041628"/>
                </a:solidFill>
              </a:defRPr>
            </a:pPr>
            <a:r>
              <a:t>SERTIFIKAT KELULUSAN</a:t>
            </a:r>
          </a:p>
          <a:p>
            <a:pPr algn="ctr">
              <a:defRPr sz="750">
                <a:solidFill>
                  <a:srgbClr val="94A3B8"/>
                </a:solidFill>
              </a:defRPr>
            </a:pPr>
            <a:r>
              <a:t>Nomor Registrasi: 421.2/BIMTEK-DITSMP/2026/089</a:t>
            </a:r>
          </a:p>
          <a:p>
            <a:pPr algn="ctr">
              <a:defRPr sz="800">
                <a:solidFill>
                  <a:srgbClr val="475569"/>
                </a:solidFill>
              </a:defRPr>
            </a:pPr>
            <a:r>
              <a:t>Diberikan kepada:</a:t>
            </a:r>
          </a:p>
          <a:p>
            <a:pPr algn="ctr">
              <a:defRPr sz="1200" b="1">
                <a:solidFill>
                  <a:srgbClr val="0078C8"/>
                </a:solidFill>
              </a:defRPr>
            </a:pPr>
            <a:r>
              <a:t>BUDI SANTOSO, S.Pd., M.Si.</a:t>
            </a:r>
          </a:p>
          <a:p>
            <a:pPr algn="ctr">
              <a:defRPr sz="800">
                <a:solidFill>
                  <a:srgbClr val="475569"/>
                </a:solidFill>
              </a:defRPr>
            </a:pPr>
            <a:r>
              <a:t>SMP Negeri 1 Sidoarjo — Kab. Sidoarjo (NPSN: 20501234)</a:t>
            </a:r>
          </a:p>
          <a:p>
            <a:pPr algn="ctr">
              <a:defRPr sz="700">
                <a:solidFill>
                  <a:srgbClr val="0F172A"/>
                </a:solidFill>
              </a:defRPr>
            </a:pPr>
            <a:r>
              <a:t>Telah berhasil menyelesaikan Bimbingan Teknis Peningkatan Kualitas Admin Satuan Pendidikan dan Dinas Pendidikan terkait Validasi Data Peserta Didik untuk Menunjang eRapor, Ijazah, dan Penyetaraan Ijazah dengan beban belajar setara 22 Jam Pelajaran (JP).</a:t>
            </a:r>
          </a:p>
        </p:txBody>
      </p:sp>
      <p:sp>
        <p:nvSpPr>
          <p:cNvPr id="15" name="Rounded Rectangle 14"/>
          <p:cNvSpPr/>
          <p:nvPr/>
        </p:nvSpPr>
        <p:spPr>
          <a:xfrm>
            <a:off x="6858000" y="4480560"/>
            <a:ext cx="2103120" cy="1051560"/>
          </a:xfrm>
          <a:prstGeom prst="roundRect">
            <a:avLst/>
          </a:prstGeom>
          <a:solidFill>
            <a:srgbClr val="FFFFFF"/>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tIns="73152"/>
          <a:lstStyle/>
          <a:p>
            <a:pPr algn="ctr">
              <a:defRPr sz="750" b="1">
                <a:solidFill>
                  <a:srgbClr val="10B981"/>
                </a:solidFill>
              </a:defRPr>
            </a:pPr>
            <a:r>
              <a:t>[ QR-CODE VALIDASI ]</a:t>
            </a:r>
          </a:p>
          <a:p>
            <a:pPr algn="ctr">
              <a:defRPr sz="650">
                <a:solidFill>
                  <a:srgbClr val="475569"/>
                </a:solidFill>
              </a:defRPr>
            </a:pPr>
            <a:r>
              <a:t>Pindai QR untuk memverifikasi keaslian dokumen resmi pada portal Kemendikdasmen.</a:t>
            </a:r>
          </a:p>
        </p:txBody>
      </p:sp>
      <p:sp>
        <p:nvSpPr>
          <p:cNvPr id="16" name="Rounded Rectangle 15"/>
          <p:cNvSpPr/>
          <p:nvPr/>
        </p:nvSpPr>
        <p:spPr>
          <a:xfrm>
            <a:off x="9052560" y="4480560"/>
            <a:ext cx="2103120" cy="1051560"/>
          </a:xfrm>
          <a:prstGeom prst="roundRect">
            <a:avLst/>
          </a:prstGeom>
          <a:solidFill>
            <a:srgbClr val="FFFFFF"/>
          </a:solidFill>
          <a:ln w="12700">
            <a:solidFill>
              <a:srgbClr val="CBD5E1"/>
            </a:solidFill>
          </a:ln>
        </p:spPr>
        <p:style>
          <a:lnRef idx="1">
            <a:schemeClr val="accent1"/>
          </a:lnRef>
          <a:fillRef idx="3">
            <a:schemeClr val="accent1"/>
          </a:fillRef>
          <a:effectRef idx="2">
            <a:schemeClr val="accent1"/>
          </a:effectRef>
          <a:fontRef idx="minor">
            <a:schemeClr val="lt1"/>
          </a:fontRef>
        </p:style>
        <p:txBody>
          <a:bodyPr rtlCol="0" anchor="ctr" tIns="73152"/>
          <a:lstStyle/>
          <a:p>
            <a:pPr algn="ctr">
              <a:defRPr sz="700">
                <a:solidFill>
                  <a:srgbClr val="475569"/>
                </a:solidFill>
              </a:defRPr>
            </a:pPr>
            <a:r>
              <a:t>Jakarta, September 2026</a:t>
            </a:r>
          </a:p>
          <a:p>
            <a:pPr algn="ctr">
              <a:defRPr sz="650" b="1">
                <a:solidFill>
                  <a:srgbClr val="041628"/>
                </a:solidFill>
              </a:defRPr>
            </a:pPr>
            <a:r>
              <a:t>Direktur SMP Ditjen Paudasmen</a:t>
            </a:r>
            <a:br/>
            <a:r>
              <a:t>[ Tanda Tangan Elektronik BSrE ]</a:t>
            </a:r>
          </a:p>
        </p:txBody>
      </p:sp>
      <p:sp>
        <p:nvSpPr>
          <p:cNvPr id="17" name="Rounded Rectangle 16"/>
          <p:cNvSpPr/>
          <p:nvPr/>
        </p:nvSpPr>
        <p:spPr>
          <a:xfrm>
            <a:off x="6583680" y="5760720"/>
            <a:ext cx="4846320" cy="457200"/>
          </a:xfrm>
          <a:prstGeom prst="round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Unduh Sertifikat Kelulusan (PDF Asli 300 DPI)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